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10287000" cx="18288000"/>
  <p:notesSz cx="6858000" cy="9144000"/>
  <p:embeddedFontLst>
    <p:embeddedFont>
      <p:font typeface="Nunito Sans ExtraLight"/>
      <p:regular r:id="rId19"/>
      <p:bold r:id="rId20"/>
      <p:italic r:id="rId21"/>
      <p:boldItalic r:id="rId22"/>
    </p:embeddedFont>
    <p:embeddedFont>
      <p:font typeface="Nunito"/>
      <p:regular r:id="rId23"/>
      <p:bold r:id="rId24"/>
      <p:italic r:id="rId25"/>
      <p:boldItalic r:id="rId26"/>
    </p:embeddedFont>
    <p:embeddedFont>
      <p:font typeface="Nunito Light"/>
      <p:regular r:id="rId27"/>
      <p:bold r:id="rId28"/>
      <p:italic r:id="rId29"/>
      <p:boldItalic r:id="rId30"/>
    </p:embeddedFont>
    <p:embeddedFont>
      <p:font typeface="Nunito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5" name="3154 ANJALI CHAUHA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71A7A78-583E-4FBC-A523-8D577FB8912F}">
  <a:tblStyle styleId="{071A7A78-583E-4FBC-A523-8D577FB891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SansExtraLight-bold.fntdata"/><Relationship Id="rId22" Type="http://schemas.openxmlformats.org/officeDocument/2006/relationships/font" Target="fonts/NunitoSansExtraLight-boldItalic.fntdata"/><Relationship Id="rId21" Type="http://schemas.openxmlformats.org/officeDocument/2006/relationships/font" Target="fonts/NunitoSansExtraLight-italic.fntdata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NunitoLight-bold.fntdata"/><Relationship Id="rId27" Type="http://schemas.openxmlformats.org/officeDocument/2006/relationships/font" Target="fonts/NunitoLight-regular.fntdata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29" Type="http://schemas.openxmlformats.org/officeDocument/2006/relationships/font" Target="fonts/NunitoLight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NunitoSans-regular.fntdata"/><Relationship Id="rId30" Type="http://schemas.openxmlformats.org/officeDocument/2006/relationships/font" Target="fonts/NunitoLight-boldItalic.fntdata"/><Relationship Id="rId11" Type="http://schemas.openxmlformats.org/officeDocument/2006/relationships/slide" Target="slides/slide4.xml"/><Relationship Id="rId33" Type="http://schemas.openxmlformats.org/officeDocument/2006/relationships/font" Target="fonts/NunitoSans-italic.fntdata"/><Relationship Id="rId10" Type="http://schemas.openxmlformats.org/officeDocument/2006/relationships/slide" Target="slides/slide3.xml"/><Relationship Id="rId32" Type="http://schemas.openxmlformats.org/officeDocument/2006/relationships/font" Target="fonts/NunitoSans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34" Type="http://schemas.openxmlformats.org/officeDocument/2006/relationships/font" Target="fonts/NunitoSans-bold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NunitoSansExtraLight-regular.fntdata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2-21T16:08:04.467">
    <p:pos x="580" y="3767"/>
    <p:text>Bumble bumble has most products to sell on the Sephora website.</p:text>
  </p:cm>
  <p:cm authorId="0" idx="2" dt="2023-02-21T16:07:03.759">
    <p:pos x="4598" y="1262"/>
    <p:text>Most products on the Sephora website are directly launched on the website without any particular marketing as the brands are well-known and trusted.</p:text>
  </p:cm>
  <p:cm authorId="0" idx="3" dt="2023-02-21T16:09:02.339">
    <p:pos x="5975" y="3952"/>
    <p:text>Anastasia Beverly hills product has the most love on the Sephora website. BECCA and BareMinerals brands are second and third top 20 products with high love recorded.</p:text>
  </p:cm>
  <p:cm authorId="0" idx="4" dt="2023-02-21T16:07:42.629">
    <p:pos x="8398" y="229"/>
    <p:text>Liquid Lipstick is the product category that has the most likes recorded.</p:text>
  </p:cm>
  <p:cm authorId="0" idx="5" dt="2023-02-21T16:06:24.586">
    <p:pos x="489" y="405"/>
    <p:text>Sephora has products mainly ranging from 0 to 100 Dollars.</p:text>
  </p:cm>
</p:cmLst>
</file>

<file path=ppt/media/image10.png>
</file>

<file path=ppt/media/image11.png>
</file>

<file path=ppt/media/image12.png>
</file>

<file path=ppt/media/image13.png>
</file>

<file path=ppt/media/image14.jpg>
</file>

<file path=ppt/media/image19.jpg>
</file>

<file path=ppt/media/image2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11" Type="http://schemas.openxmlformats.org/officeDocument/2006/relationships/image" Target="../media/image7.png"/><Relationship Id="rId10" Type="http://schemas.openxmlformats.org/officeDocument/2006/relationships/image" Target="../media/image5.png"/><Relationship Id="rId12" Type="http://schemas.openxmlformats.org/officeDocument/2006/relationships/image" Target="../media/image9.png"/><Relationship Id="rId9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3.png"/><Relationship Id="rId8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1.xml"/><Relationship Id="rId4" Type="http://schemas.openxmlformats.org/officeDocument/2006/relationships/image" Target="../media/image14.jpg"/><Relationship Id="rId10" Type="http://schemas.openxmlformats.org/officeDocument/2006/relationships/image" Target="../media/image31.png"/><Relationship Id="rId9" Type="http://schemas.openxmlformats.org/officeDocument/2006/relationships/image" Target="../media/image38.png"/><Relationship Id="rId5" Type="http://schemas.openxmlformats.org/officeDocument/2006/relationships/image" Target="../media/image4.png"/><Relationship Id="rId6" Type="http://schemas.openxmlformats.org/officeDocument/2006/relationships/image" Target="../media/image30.png"/><Relationship Id="rId7" Type="http://schemas.openxmlformats.org/officeDocument/2006/relationships/image" Target="../media/image34.png"/><Relationship Id="rId8" Type="http://schemas.openxmlformats.org/officeDocument/2006/relationships/image" Target="../media/image3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4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hyperlink" Target="https://www.sephora.com/" TargetMode="External"/><Relationship Id="rId9" Type="http://schemas.openxmlformats.org/officeDocument/2006/relationships/image" Target="../media/image19.jpg"/><Relationship Id="rId5" Type="http://schemas.openxmlformats.org/officeDocument/2006/relationships/image" Target="../media/image12.png"/><Relationship Id="rId6" Type="http://schemas.openxmlformats.org/officeDocument/2006/relationships/image" Target="../media/image10.png"/><Relationship Id="rId7" Type="http://schemas.openxmlformats.org/officeDocument/2006/relationships/image" Target="../media/image6.png"/><Relationship Id="rId8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9.png"/><Relationship Id="rId7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9" Type="http://schemas.openxmlformats.org/officeDocument/2006/relationships/image" Target="../media/image27.png"/><Relationship Id="rId5" Type="http://schemas.openxmlformats.org/officeDocument/2006/relationships/image" Target="../media/image2.png"/><Relationship Id="rId6" Type="http://schemas.openxmlformats.org/officeDocument/2006/relationships/image" Target="../media/image13.png"/><Relationship Id="rId7" Type="http://schemas.openxmlformats.org/officeDocument/2006/relationships/image" Target="../media/image11.png"/><Relationship Id="rId8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35.png"/><Relationship Id="rId8" Type="http://schemas.openxmlformats.org/officeDocument/2006/relationships/image" Target="../media/image3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Relationship Id="rId4" Type="http://schemas.openxmlformats.org/officeDocument/2006/relationships/image" Target="../media/image2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Relationship Id="rId7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7" Type="http://schemas.openxmlformats.org/officeDocument/2006/relationships/image" Target="../media/image13.png"/><Relationship Id="rId8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0" l="2111" r="2110" t="0"/>
          <a:stretch/>
        </p:blipFill>
        <p:spPr>
          <a:xfrm>
            <a:off x="0" y="-589350"/>
            <a:ext cx="18288003" cy="1028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32496" y="-4930016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946581" y="7653357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473352" y="-3086100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8488100">
            <a:off x="13573567" y="2416368"/>
            <a:ext cx="3657600" cy="1669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666521" y="3612422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716997" y="6433147"/>
            <a:ext cx="950026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 rot="-9820704">
            <a:off x="-2189859" y="1570355"/>
            <a:ext cx="7252335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 rot="2218059">
            <a:off x="2666986" y="7330193"/>
            <a:ext cx="1470957" cy="21402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-1282929" y="5633868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-880586" y="-3298133"/>
            <a:ext cx="5878047" cy="8872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3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108872" y="-286095"/>
            <a:ext cx="718220" cy="4114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3"/>
          <p:cNvGrpSpPr/>
          <p:nvPr/>
        </p:nvGrpSpPr>
        <p:grpSpPr>
          <a:xfrm>
            <a:off x="2881475" y="3108988"/>
            <a:ext cx="12159900" cy="4327036"/>
            <a:chOff x="-2253399" y="19050"/>
            <a:chExt cx="16213200" cy="5769382"/>
          </a:xfrm>
        </p:grpSpPr>
        <p:sp>
          <p:nvSpPr>
            <p:cNvPr id="97" name="Google Shape;97;p13"/>
            <p:cNvSpPr txBox="1"/>
            <p:nvPr/>
          </p:nvSpPr>
          <p:spPr>
            <a:xfrm>
              <a:off x="0" y="19050"/>
              <a:ext cx="12193200" cy="40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19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71">
                  <a:solidFill>
                    <a:srgbClr val="171616"/>
                  </a:solidFill>
                  <a:latin typeface="Nunito Sans ExtraLight"/>
                  <a:ea typeface="Nunito Sans ExtraLight"/>
                  <a:cs typeface="Nunito Sans ExtraLight"/>
                  <a:sym typeface="Nunito Sans ExtraLight"/>
                </a:rPr>
                <a:t>SEPHORA </a:t>
              </a:r>
              <a:r>
                <a:rPr i="0" lang="en-US" sz="9071" u="none" cap="none" strike="noStrike">
                  <a:solidFill>
                    <a:srgbClr val="171616"/>
                  </a:solidFill>
                  <a:latin typeface="Nunito Sans ExtraLight"/>
                  <a:ea typeface="Nunito Sans ExtraLight"/>
                  <a:cs typeface="Nunito Sans ExtraLight"/>
                  <a:sym typeface="Nunito Sans ExtraLight"/>
                </a:rPr>
                <a:t> </a:t>
              </a:r>
              <a:r>
                <a:rPr lang="en-US" sz="9071">
                  <a:solidFill>
                    <a:srgbClr val="171616"/>
                  </a:solidFill>
                  <a:latin typeface="Nunito Sans ExtraLight"/>
                  <a:ea typeface="Nunito Sans ExtraLight"/>
                  <a:cs typeface="Nunito Sans ExtraLight"/>
                  <a:sym typeface="Nunito Sans ExtraLight"/>
                </a:rPr>
                <a:t>WEBSITE</a:t>
              </a:r>
              <a:endParaRPr>
                <a:latin typeface="Nunito Sans ExtraLight"/>
                <a:ea typeface="Nunito Sans ExtraLight"/>
                <a:cs typeface="Nunito Sans ExtraLight"/>
                <a:sym typeface="Nunito Sans ExtraLight"/>
              </a:endParaRPr>
            </a:p>
          </p:txBody>
        </p:sp>
        <p:sp>
          <p:nvSpPr>
            <p:cNvPr id="98" name="Google Shape;98;p13"/>
            <p:cNvSpPr txBox="1"/>
            <p:nvPr/>
          </p:nvSpPr>
          <p:spPr>
            <a:xfrm>
              <a:off x="-2253399" y="5189932"/>
              <a:ext cx="16213200" cy="5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2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916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ADVANCE </a:t>
              </a:r>
              <a:r>
                <a:rPr b="1" lang="en-US" sz="2916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STATISTICAL</a:t>
              </a:r>
              <a:r>
                <a:rPr b="1" lang="en-US" sz="2916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 METHODS AND </a:t>
              </a:r>
              <a:r>
                <a:rPr b="1" lang="en-US" sz="2916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TESTING</a:t>
              </a:r>
              <a:r>
                <a:rPr b="1" lang="en-US" sz="2916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 OF HYPOTHESIS</a:t>
              </a:r>
              <a:endParaRPr b="1" sz="2200"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99" name="Google Shape;99;p13"/>
          <p:cNvSpPr txBox="1"/>
          <p:nvPr/>
        </p:nvSpPr>
        <p:spPr>
          <a:xfrm>
            <a:off x="13761625" y="8631725"/>
            <a:ext cx="43866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latin typeface="Calibri"/>
                <a:ea typeface="Calibri"/>
                <a:cs typeface="Calibri"/>
                <a:sym typeface="Calibri"/>
              </a:rPr>
              <a:t>ANJALI CHAUHAN</a:t>
            </a:r>
            <a:endParaRPr b="1" sz="2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latin typeface="Calibri"/>
                <a:ea typeface="Calibri"/>
                <a:cs typeface="Calibri"/>
                <a:sym typeface="Calibri"/>
              </a:rPr>
              <a:t>3154</a:t>
            </a:r>
            <a:endParaRPr b="1" sz="2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latin typeface="Calibri"/>
                <a:ea typeface="Calibri"/>
                <a:cs typeface="Calibri"/>
                <a:sym typeface="Calibri"/>
              </a:rPr>
              <a:t>2022- 2023</a:t>
            </a:r>
            <a:endParaRPr b="1" sz="2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2"/>
          <p:cNvPicPr preferRelativeResize="0"/>
          <p:nvPr/>
        </p:nvPicPr>
        <p:blipFill rotWithShape="1">
          <a:blip r:embed="rId4">
            <a:alphaModFix/>
          </a:blip>
          <a:srcRect b="0" l="2107" r="2116" t="0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0388938" y="1695190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1775" y="5981353"/>
            <a:ext cx="6276825" cy="3984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333250" y="364928"/>
            <a:ext cx="4479525" cy="5392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486800" y="6275095"/>
            <a:ext cx="6276825" cy="3892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7325" y="644450"/>
            <a:ext cx="6276825" cy="394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00426" y="2004841"/>
            <a:ext cx="5786550" cy="3631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3"/>
          <p:cNvPicPr preferRelativeResize="0"/>
          <p:nvPr/>
        </p:nvPicPr>
        <p:blipFill rotWithShape="1">
          <a:blip r:embed="rId3">
            <a:alphaModFix/>
          </a:blip>
          <a:srcRect b="0" l="2107" r="2116" t="0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8488100">
            <a:off x="5553418" y="-657854"/>
            <a:ext cx="3657600" cy="1669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5400000">
            <a:off x="15021550" y="2942156"/>
            <a:ext cx="718220" cy="411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3"/>
          <p:cNvSpPr txBox="1"/>
          <p:nvPr/>
        </p:nvSpPr>
        <p:spPr>
          <a:xfrm>
            <a:off x="6168545" y="4435286"/>
            <a:ext cx="5608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99">
                <a:latin typeface="Nunito Light"/>
                <a:ea typeface="Nunito Light"/>
                <a:cs typeface="Nunito Light"/>
                <a:sym typeface="Nunito Light"/>
              </a:rPr>
              <a:t>Thank you</a:t>
            </a:r>
            <a:endParaRPr/>
          </a:p>
        </p:txBody>
      </p:sp>
      <p:pic>
        <p:nvPicPr>
          <p:cNvPr id="243" name="Google Shape;243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2323366">
            <a:off x="8252346" y="5474541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2323366">
            <a:off x="-4694094" y="-4247874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-5575388" y="2814242"/>
            <a:ext cx="9500259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rot="-4994940">
            <a:off x="12666191" y="-2996547"/>
            <a:ext cx="7044183" cy="8050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rot="-4994940">
            <a:off x="-551248" y="7359268"/>
            <a:ext cx="7044183" cy="8050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 b="0" l="2111" r="211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 txBox="1"/>
          <p:nvPr/>
        </p:nvSpPr>
        <p:spPr>
          <a:xfrm>
            <a:off x="1190227" y="3529037"/>
            <a:ext cx="5019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8019594" y="1580316"/>
            <a:ext cx="8739300" cy="78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~</a:t>
            </a:r>
            <a:r>
              <a:rPr lang="en-US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Sephora is a French multinational retailer of personal care and beauty products. </a:t>
            </a:r>
            <a:endParaRPr sz="3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~</a:t>
            </a:r>
            <a:r>
              <a:rPr lang="en-US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 The company was founded in Limoges in 1969 and is currently based in Neuilly-sur-Seine, France.</a:t>
            </a:r>
            <a:endParaRPr sz="3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~  We operate over 2,700 stores in 35 countries worldwide, with an expanding base of over 500 stores across the Americas, and a world-class e-commerce site. (</a:t>
            </a:r>
            <a:r>
              <a:rPr lang="en-US" sz="3000" u="sng">
                <a:solidFill>
                  <a:srgbClr val="A44F28"/>
                </a:solidFill>
                <a:highlight>
                  <a:schemeClr val="lt2"/>
                </a:highlight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https://www.sephora.com/</a:t>
            </a:r>
            <a:r>
              <a:rPr lang="en-US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)</a:t>
            </a:r>
            <a:endParaRPr sz="3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~ Sephora offers beauty products including cosmetics, skincare, body, fragrance, nail color, beauty tools, body lotions, and haircare.</a:t>
            </a:r>
            <a:endParaRPr sz="3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7" name="Google Shape;107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434098">
            <a:off x="-3559902" y="-4114801"/>
            <a:ext cx="9500259" cy="82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424303" y="-592161"/>
            <a:ext cx="2359597" cy="235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4081910">
            <a:off x="14949815" y="4302367"/>
            <a:ext cx="7252335" cy="82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4819206" y="-483161"/>
            <a:ext cx="3878878" cy="27489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4"/>
          <p:cNvSpPr txBox="1"/>
          <p:nvPr/>
        </p:nvSpPr>
        <p:spPr>
          <a:xfrm>
            <a:off x="1407575" y="3529025"/>
            <a:ext cx="45843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200">
                <a:latin typeface="Nunito Sans ExtraLight"/>
                <a:ea typeface="Nunito Sans ExtraLight"/>
                <a:cs typeface="Nunito Sans ExtraLight"/>
                <a:sym typeface="Nunito Sans ExtraLight"/>
              </a:rPr>
              <a:t>S</a:t>
            </a:r>
            <a:r>
              <a:rPr lang="en-US" sz="7100">
                <a:latin typeface="Nunito Sans ExtraLight"/>
                <a:ea typeface="Nunito Sans ExtraLight"/>
                <a:cs typeface="Nunito Sans ExtraLight"/>
                <a:sym typeface="Nunito Sans ExtraLight"/>
              </a:rPr>
              <a:t>EPHORA</a:t>
            </a:r>
            <a:endParaRPr sz="7100">
              <a:latin typeface="Nunito Sans ExtraLight"/>
              <a:ea typeface="Nunito Sans ExtraLight"/>
              <a:cs typeface="Nunito Sans ExtraLight"/>
              <a:sym typeface="Nunito Sans ExtraLight"/>
            </a:endParaRPr>
          </a:p>
        </p:txBody>
      </p:sp>
      <p:pic>
        <p:nvPicPr>
          <p:cNvPr id="112" name="Google Shape;112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40325" y="5040201"/>
            <a:ext cx="2514050" cy="248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5"/>
          <p:cNvPicPr preferRelativeResize="0"/>
          <p:nvPr/>
        </p:nvPicPr>
        <p:blipFill rotWithShape="1">
          <a:blip r:embed="rId3">
            <a:alphaModFix/>
          </a:blip>
          <a:srcRect b="0" l="2111" r="211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5"/>
          <p:cNvSpPr txBox="1"/>
          <p:nvPr/>
        </p:nvSpPr>
        <p:spPr>
          <a:xfrm>
            <a:off x="2045910" y="6101453"/>
            <a:ext cx="4900500" cy="22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About Dataset</a:t>
            </a:r>
            <a:endParaRPr/>
          </a:p>
        </p:txBody>
      </p:sp>
      <p:grpSp>
        <p:nvGrpSpPr>
          <p:cNvPr id="119" name="Google Shape;119;p15"/>
          <p:cNvGrpSpPr/>
          <p:nvPr/>
        </p:nvGrpSpPr>
        <p:grpSpPr>
          <a:xfrm>
            <a:off x="7684540" y="5375745"/>
            <a:ext cx="2740735" cy="1768835"/>
            <a:chOff x="-152500" y="-1715892"/>
            <a:chExt cx="3654313" cy="2358445"/>
          </a:xfrm>
        </p:grpSpPr>
        <p:sp>
          <p:nvSpPr>
            <p:cNvPr id="120" name="Google Shape;120;p15"/>
            <p:cNvSpPr txBox="1"/>
            <p:nvPr/>
          </p:nvSpPr>
          <p:spPr>
            <a:xfrm>
              <a:off x="-152487" y="-539146"/>
              <a:ext cx="3654300" cy="118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1499</a:t>
              </a:r>
              <a:endParaRPr sz="23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16</a:t>
              </a:r>
              <a:endParaRPr sz="23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</p:txBody>
        </p:sp>
        <p:sp>
          <p:nvSpPr>
            <p:cNvPr id="121" name="Google Shape;121;p15"/>
            <p:cNvSpPr txBox="1"/>
            <p:nvPr/>
          </p:nvSpPr>
          <p:spPr>
            <a:xfrm>
              <a:off x="-152500" y="-1715892"/>
              <a:ext cx="3654300" cy="45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199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Rows and Columns</a:t>
              </a:r>
              <a:endParaRPr sz="1600"/>
            </a:p>
          </p:txBody>
        </p:sp>
      </p:grpSp>
      <p:grpSp>
        <p:nvGrpSpPr>
          <p:cNvPr id="122" name="Google Shape;122;p15"/>
          <p:cNvGrpSpPr/>
          <p:nvPr/>
        </p:nvGrpSpPr>
        <p:grpSpPr>
          <a:xfrm>
            <a:off x="11010074" y="5375757"/>
            <a:ext cx="2740725" cy="4547997"/>
            <a:chOff x="-371567" y="-1715875"/>
            <a:chExt cx="3654300" cy="6063993"/>
          </a:xfrm>
        </p:grpSpPr>
        <p:sp>
          <p:nvSpPr>
            <p:cNvPr id="123" name="Google Shape;123;p15"/>
            <p:cNvSpPr txBox="1"/>
            <p:nvPr/>
          </p:nvSpPr>
          <p:spPr>
            <a:xfrm>
              <a:off x="-371567" y="-748282"/>
              <a:ext cx="3654300" cy="509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Id</a:t>
              </a:r>
              <a:endParaRPr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Brand </a:t>
              </a:r>
              <a:endParaRPr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Category</a:t>
              </a:r>
              <a:endParaRPr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Name</a:t>
              </a:r>
              <a:endParaRPr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Rating </a:t>
              </a:r>
              <a:endParaRPr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Number of Review</a:t>
              </a:r>
              <a:endParaRPr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Love </a:t>
              </a:r>
              <a:endParaRPr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  <a:p>
              <a:pPr indent="0" lvl="1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99">
                  <a:solidFill>
                    <a:srgbClr val="171616"/>
                  </a:solidFill>
                  <a:latin typeface="Nunito Light"/>
                  <a:ea typeface="Nunito Light"/>
                  <a:cs typeface="Nunito Light"/>
                  <a:sym typeface="Nunito Light"/>
                </a:rPr>
                <a:t>Price</a:t>
              </a:r>
              <a:endParaRPr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endParaRPr>
            </a:p>
          </p:txBody>
        </p:sp>
        <p:sp>
          <p:nvSpPr>
            <p:cNvPr id="124" name="Google Shape;124;p15"/>
            <p:cNvSpPr txBox="1"/>
            <p:nvPr/>
          </p:nvSpPr>
          <p:spPr>
            <a:xfrm>
              <a:off x="-371567" y="-1715875"/>
              <a:ext cx="3654300" cy="45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199">
                  <a:solidFill>
                    <a:srgbClr val="17161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Column Names</a:t>
              </a:r>
              <a:endParaRPr sz="1600"/>
            </a:p>
          </p:txBody>
        </p:sp>
      </p:grpSp>
      <p:pic>
        <p:nvPicPr>
          <p:cNvPr id="125" name="Google Shape;12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8696" y="-2356629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445552" y="-3018700"/>
            <a:ext cx="8778239" cy="822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9554" y="3270098"/>
            <a:ext cx="718220" cy="41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-1389768" y="-355863"/>
            <a:ext cx="4391900" cy="501931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5"/>
          <p:cNvSpPr txBox="1"/>
          <p:nvPr/>
        </p:nvSpPr>
        <p:spPr>
          <a:xfrm>
            <a:off x="14543775" y="6101450"/>
            <a:ext cx="3502500" cy="3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Value Price</a:t>
            </a:r>
            <a:endParaRPr sz="2299">
              <a:solidFill>
                <a:srgbClr val="171616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1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Marketing Flags</a:t>
            </a:r>
            <a:endParaRPr sz="2299">
              <a:solidFill>
                <a:srgbClr val="171616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1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Marketing Flag content</a:t>
            </a:r>
            <a:endParaRPr sz="2299">
              <a:solidFill>
                <a:srgbClr val="171616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1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Detail</a:t>
            </a:r>
            <a:endParaRPr sz="2299">
              <a:solidFill>
                <a:srgbClr val="171616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1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Online only</a:t>
            </a:r>
            <a:endParaRPr sz="2299">
              <a:solidFill>
                <a:srgbClr val="171616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1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Exclusive</a:t>
            </a:r>
            <a:endParaRPr sz="2299">
              <a:solidFill>
                <a:srgbClr val="171616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1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Limited Edition</a:t>
            </a:r>
            <a:endParaRPr sz="2299">
              <a:solidFill>
                <a:srgbClr val="171616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1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99">
                <a:solidFill>
                  <a:srgbClr val="171616"/>
                </a:solidFill>
                <a:latin typeface="Nunito Light"/>
                <a:ea typeface="Nunito Light"/>
                <a:cs typeface="Nunito Light"/>
                <a:sym typeface="Nunito Light"/>
              </a:rPr>
              <a:t>Limited time offer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/>
          <p:cNvPicPr preferRelativeResize="0"/>
          <p:nvPr/>
        </p:nvPicPr>
        <p:blipFill rotWithShape="1">
          <a:blip r:embed="rId3">
            <a:alphaModFix/>
          </a:blip>
          <a:srcRect b="0" l="2111" r="211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 txBox="1"/>
          <p:nvPr/>
        </p:nvSpPr>
        <p:spPr>
          <a:xfrm>
            <a:off x="5307016" y="773149"/>
            <a:ext cx="7006800" cy="13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71">
                <a:solidFill>
                  <a:srgbClr val="171616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rPr>
              <a:t>HYPOTHESIS</a:t>
            </a:r>
            <a:endParaRPr/>
          </a:p>
        </p:txBody>
      </p:sp>
      <p:pic>
        <p:nvPicPr>
          <p:cNvPr id="136" name="Google Shape;13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319627">
            <a:off x="12320725" y="-1865089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661105" y="4307957"/>
            <a:ext cx="718220" cy="41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-1389768" y="-355863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-4794640">
            <a:off x="1911989" y="-404967"/>
            <a:ext cx="1470957" cy="214028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6"/>
          <p:cNvSpPr txBox="1"/>
          <p:nvPr/>
        </p:nvSpPr>
        <p:spPr>
          <a:xfrm>
            <a:off x="1770150" y="2947825"/>
            <a:ext cx="14747700" cy="70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Char char="❖"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Is there a significant difference between price and valued price on products on the Sephora website</a:t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Char char="❖"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Does the Number of reviews received on the product make a difference in rating </a:t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Char char="❖"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To verify if there is an association between online sales &amp; exclusive sales on products by brand on Sephora website</a:t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Char char="❖"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To inspect whether limited edition products on Sephora makes a difference on sales of the product.</a:t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"/>
              <a:buChar char="❖"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To authenticate whether the marketing flag used for marketing affects the brand</a:t>
            </a:r>
            <a:r>
              <a:rPr lang="en-US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name on the Sephora website</a:t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6"/>
          <p:cNvSpPr txBox="1"/>
          <p:nvPr/>
        </p:nvSpPr>
        <p:spPr>
          <a:xfrm>
            <a:off x="7961550" y="2220050"/>
            <a:ext cx="2856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Nunito"/>
                <a:ea typeface="Nunito"/>
                <a:cs typeface="Nunito"/>
                <a:sym typeface="Nunito"/>
              </a:rPr>
              <a:t>OBJECTIVES</a:t>
            </a:r>
            <a:endParaRPr sz="3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7"/>
          <p:cNvPicPr preferRelativeResize="0"/>
          <p:nvPr/>
        </p:nvPicPr>
        <p:blipFill rotWithShape="1">
          <a:blip r:embed="rId3">
            <a:alphaModFix/>
          </a:blip>
          <a:srcRect b="0" l="2111" r="2110" t="0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80170">
            <a:off x="-10189335" y="1526077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8488100">
            <a:off x="12544013" y="-30531"/>
            <a:ext cx="3657600" cy="16691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" name="Google Shape;149;p17"/>
          <p:cNvGrpSpPr/>
          <p:nvPr/>
        </p:nvGrpSpPr>
        <p:grpSpPr>
          <a:xfrm>
            <a:off x="981625" y="1021550"/>
            <a:ext cx="14239575" cy="6143725"/>
            <a:chOff x="-612221" y="-3479483"/>
            <a:chExt cx="18986100" cy="8191633"/>
          </a:xfrm>
        </p:grpSpPr>
        <p:sp>
          <p:nvSpPr>
            <p:cNvPr id="150" name="Google Shape;150;p17"/>
            <p:cNvSpPr txBox="1"/>
            <p:nvPr/>
          </p:nvSpPr>
          <p:spPr>
            <a:xfrm>
              <a:off x="-612221" y="-3479483"/>
              <a:ext cx="18986100" cy="187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700">
                  <a:solidFill>
                    <a:schemeClr val="dk1"/>
                  </a:solidFill>
                  <a:latin typeface="Nunito"/>
                  <a:ea typeface="Nunito"/>
                  <a:cs typeface="Nunito"/>
                  <a:sym typeface="Nunito"/>
                </a:rPr>
                <a:t>(</a:t>
              </a:r>
              <a:r>
                <a:rPr b="1" lang="en-US" sz="3300">
                  <a:solidFill>
                    <a:schemeClr val="dk1"/>
                  </a:solidFill>
                  <a:latin typeface="Nunito"/>
                  <a:ea typeface="Nunito"/>
                  <a:cs typeface="Nunito"/>
                  <a:sym typeface="Nunito"/>
                </a:rPr>
                <a:t>1) </a:t>
              </a:r>
              <a:r>
                <a:rPr b="1" lang="en-US" sz="3800">
                  <a:solidFill>
                    <a:schemeClr val="dk1"/>
                  </a:solidFill>
                  <a:latin typeface="Nunito"/>
                  <a:ea typeface="Nunito"/>
                  <a:cs typeface="Nunito"/>
                  <a:sym typeface="Nunito"/>
                </a:rPr>
                <a:t>Is there a significant difference between price and valued price on products on the Sephora website.</a:t>
              </a:r>
              <a:endParaRPr b="1" sz="3800"/>
            </a:p>
          </p:txBody>
        </p:sp>
        <p:sp>
          <p:nvSpPr>
            <p:cNvPr id="151" name="Google Shape;151;p17"/>
            <p:cNvSpPr txBox="1"/>
            <p:nvPr/>
          </p:nvSpPr>
          <p:spPr>
            <a:xfrm>
              <a:off x="-461521" y="3653151"/>
              <a:ext cx="17123700" cy="105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400">
                  <a:solidFill>
                    <a:srgbClr val="A44F28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p-value is greater than 0.05 (0.3501&gt; 0.05), Hence we accept H0.</a:t>
              </a:r>
              <a:endParaRPr b="1" sz="2400">
                <a:solidFill>
                  <a:srgbClr val="A44F28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400">
                  <a:solidFill>
                    <a:srgbClr val="A44F28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This supports that there is a significant difference between price and value_price.</a:t>
              </a:r>
              <a:endParaRPr b="1" sz="2400">
                <a:solidFill>
                  <a:srgbClr val="A44F28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152" name="Google Shape;152;p17"/>
          <p:cNvSpPr txBox="1"/>
          <p:nvPr/>
        </p:nvSpPr>
        <p:spPr>
          <a:xfrm>
            <a:off x="1760100" y="3669475"/>
            <a:ext cx="160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53" name="Google Shape;153;p17"/>
          <p:cNvGraphicFramePr/>
          <p:nvPr/>
        </p:nvGraphicFramePr>
        <p:xfrm>
          <a:off x="1512975" y="4711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{071A7A78-583E-4FBC-A523-8D577FB8912F}</a:tableStyleId>
              </a:tblPr>
              <a:tblGrid>
                <a:gridCol w="2479275"/>
                <a:gridCol w="2479275"/>
                <a:gridCol w="2479275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data</a:t>
                      </a:r>
                      <a:endParaRPr sz="2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test</a:t>
                      </a:r>
                      <a:endParaRPr sz="2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p-value</a:t>
                      </a:r>
                      <a:endParaRPr sz="2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Price</a:t>
                      </a:r>
                      <a:endParaRPr sz="2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1145639</a:t>
                      </a:r>
                      <a:endParaRPr sz="2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 0.3501</a:t>
                      </a:r>
                      <a:endParaRPr sz="2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154" name="Google Shape;154;p17"/>
          <p:cNvSpPr txBox="1"/>
          <p:nvPr/>
        </p:nvSpPr>
        <p:spPr>
          <a:xfrm>
            <a:off x="1512975" y="2791875"/>
            <a:ext cx="12587700" cy="19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00">
                <a:solidFill>
                  <a:srgbClr val="999999"/>
                </a:solidFill>
              </a:rPr>
              <a:t>Wilcoxon test</a:t>
            </a:r>
            <a:endParaRPr i="1" sz="2500">
              <a:solidFill>
                <a:srgbClr val="99999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Nunito"/>
                <a:ea typeface="Nunito"/>
                <a:cs typeface="Nunito"/>
                <a:sym typeface="Nunito"/>
              </a:rPr>
              <a:t>H0: There is no significant difference between price and value_price</a:t>
            </a:r>
            <a:endParaRPr sz="2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Nunito"/>
                <a:ea typeface="Nunito"/>
                <a:cs typeface="Nunito"/>
                <a:sym typeface="Nunito"/>
              </a:rPr>
              <a:t>H1: There is a significant difference between price and value_price</a:t>
            </a:r>
            <a:endParaRPr i="1" sz="2500">
              <a:solidFill>
                <a:srgbClr val="999999"/>
              </a:solidFill>
            </a:endParaRPr>
          </a:p>
        </p:txBody>
      </p:sp>
      <p:pic>
        <p:nvPicPr>
          <p:cNvPr id="155" name="Google Shape;15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633700" y="2730376"/>
            <a:ext cx="5654300" cy="488238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6" name="Google Shape;156;p17"/>
          <p:cNvSpPr txBox="1"/>
          <p:nvPr/>
        </p:nvSpPr>
        <p:spPr>
          <a:xfrm>
            <a:off x="981625" y="7746925"/>
            <a:ext cx="15628800" cy="20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After applying Wilcoxon Text it proves that there is a difference between the price and valued price of products on the Sephora website.</a:t>
            </a:r>
            <a:endParaRPr b="1" sz="24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4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The actual initial value price of the product varies from the price at which the product is sold on the website with seasonal offers and discounts offered.</a:t>
            </a:r>
            <a:endParaRPr b="1" sz="24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8"/>
          <p:cNvPicPr preferRelativeResize="0"/>
          <p:nvPr/>
        </p:nvPicPr>
        <p:blipFill rotWithShape="1">
          <a:blip r:embed="rId3">
            <a:alphaModFix/>
          </a:blip>
          <a:srcRect b="0" l="2107" r="2116" t="0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64025" y="-5139919"/>
            <a:ext cx="16230600" cy="756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319627">
            <a:off x="-4254493" y="4056812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616376" y="7565444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-1045899">
            <a:off x="13005786" y="-839264"/>
            <a:ext cx="3878878" cy="2748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rot="-10486937">
            <a:off x="15968165" y="2532193"/>
            <a:ext cx="5878048" cy="887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8"/>
          <p:cNvSpPr txBox="1"/>
          <p:nvPr/>
        </p:nvSpPr>
        <p:spPr>
          <a:xfrm>
            <a:off x="533575" y="841200"/>
            <a:ext cx="14720100" cy="14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(2) Does the Number of reviews received on the product make a difference in rating? </a:t>
            </a:r>
            <a:endParaRPr b="1" sz="4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533575" y="2519475"/>
            <a:ext cx="12587700" cy="19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00">
                <a:solidFill>
                  <a:srgbClr val="999999"/>
                </a:solidFill>
              </a:rPr>
              <a:t>Wilcoxon test</a:t>
            </a:r>
            <a:endParaRPr i="1" sz="2500">
              <a:solidFill>
                <a:srgbClr val="99999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H0: Number of reviews does not make a difference on rating  </a:t>
            </a:r>
            <a:endParaRPr sz="2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H1: Number of reviews makes a difference on rating</a:t>
            </a:r>
            <a:endParaRPr sz="2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169" name="Google Shape;169;p18"/>
          <p:cNvGraphicFramePr/>
          <p:nvPr/>
        </p:nvGraphicFramePr>
        <p:xfrm>
          <a:off x="866450" y="451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{071A7A78-583E-4FBC-A523-8D577FB8912F}</a:tableStyleId>
              </a:tblPr>
              <a:tblGrid>
                <a:gridCol w="3000200"/>
                <a:gridCol w="3000200"/>
                <a:gridCol w="3000200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data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test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p-value</a:t>
                      </a:r>
                      <a:endParaRPr sz="25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(data$number_of_reviews, data$rating)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 0.72693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2.2e-16</a:t>
                      </a:r>
                      <a:endParaRPr sz="25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170" name="Google Shape;170;p18"/>
          <p:cNvSpPr txBox="1"/>
          <p:nvPr/>
        </p:nvSpPr>
        <p:spPr>
          <a:xfrm>
            <a:off x="995675" y="6853513"/>
            <a:ext cx="9955500" cy="8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A44F28"/>
                </a:solidFill>
                <a:latin typeface="Nunito"/>
                <a:ea typeface="Nunito"/>
                <a:cs typeface="Nunito"/>
                <a:sym typeface="Nunito"/>
              </a:rPr>
              <a:t>p value is smaller than 0.05, Hence we reject H0.</a:t>
            </a:r>
            <a:endParaRPr b="1" sz="2700">
              <a:solidFill>
                <a:srgbClr val="A44F28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A44F28"/>
                </a:solidFill>
                <a:latin typeface="Nunito"/>
                <a:ea typeface="Nunito"/>
                <a:cs typeface="Nunito"/>
                <a:sym typeface="Nunito"/>
              </a:rPr>
              <a:t>This confirms that the number of reviews makes a difference</a:t>
            </a:r>
            <a:endParaRPr b="1" sz="4000">
              <a:solidFill>
                <a:srgbClr val="A44F2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1426650" y="8094250"/>
            <a:ext cx="16230600" cy="20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We concluded that the number of reviews received on the product makes a difference in rating.</a:t>
            </a:r>
            <a:endParaRPr b="1" sz="29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The product with a high number of reviews and more ratings on them.</a:t>
            </a:r>
            <a:endParaRPr b="1" sz="30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595590" y="2427600"/>
            <a:ext cx="7562810" cy="47301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9"/>
          <p:cNvPicPr preferRelativeResize="0"/>
          <p:nvPr/>
        </p:nvPicPr>
        <p:blipFill rotWithShape="1">
          <a:blip r:embed="rId3">
            <a:alphaModFix/>
          </a:blip>
          <a:srcRect b="0" l="2111" r="2110" t="0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 txBox="1"/>
          <p:nvPr/>
        </p:nvSpPr>
        <p:spPr>
          <a:xfrm>
            <a:off x="1028700" y="5392856"/>
            <a:ext cx="5562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7803302">
            <a:off x="15262753" y="-3385959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7803302">
            <a:off x="15768200" y="9112503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9"/>
          <p:cNvPicPr preferRelativeResize="0"/>
          <p:nvPr/>
        </p:nvPicPr>
        <p:blipFill rotWithShape="1">
          <a:blip r:embed="rId5">
            <a:alphaModFix/>
          </a:blip>
          <a:srcRect b="0" l="-7710" r="7710" t="0"/>
          <a:stretch/>
        </p:blipFill>
        <p:spPr>
          <a:xfrm>
            <a:off x="16626676" y="7422478"/>
            <a:ext cx="2359597" cy="235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10000" y="-1221468"/>
            <a:ext cx="2359597" cy="235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053228">
            <a:off x="-839593" y="7350333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-880586" y="-3298133"/>
            <a:ext cx="5878047" cy="887252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 txBox="1"/>
          <p:nvPr/>
        </p:nvSpPr>
        <p:spPr>
          <a:xfrm>
            <a:off x="1028700" y="1138125"/>
            <a:ext cx="16706400" cy="14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(3) T</a:t>
            </a:r>
            <a:r>
              <a:rPr b="1" lang="en-US" sz="3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o verify if there is an association between online sales &amp; exclusive sales on products by brand on Sephora website</a:t>
            </a:r>
            <a:r>
              <a:rPr b="1" lang="en-US" sz="3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? </a:t>
            </a:r>
            <a:endParaRPr b="1" sz="4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995675" y="2580225"/>
            <a:ext cx="10395000" cy="19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00">
                <a:solidFill>
                  <a:srgbClr val="999999"/>
                </a:solidFill>
              </a:rPr>
              <a:t>Chi square </a:t>
            </a:r>
            <a:r>
              <a:rPr i="1" lang="en-US" sz="2500">
                <a:solidFill>
                  <a:srgbClr val="999999"/>
                </a:solidFill>
              </a:rPr>
              <a:t>test</a:t>
            </a:r>
            <a:endParaRPr i="1" sz="2500">
              <a:solidFill>
                <a:srgbClr val="99999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H0: There is no association between online sales &amp; exclusive sales </a:t>
            </a:r>
            <a:endParaRPr sz="2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H1: There is an association between online sales &amp; exclusive sales</a:t>
            </a:r>
            <a:endParaRPr sz="4000"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187" name="Google Shape;187;p19"/>
          <p:cNvGraphicFramePr/>
          <p:nvPr/>
        </p:nvGraphicFramePr>
        <p:xfrm>
          <a:off x="1028688" y="4883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{071A7A78-583E-4FBC-A523-8D577FB8912F}</a:tableStyleId>
              </a:tblPr>
              <a:tblGrid>
                <a:gridCol w="3074425"/>
                <a:gridCol w="3094300"/>
                <a:gridCol w="3094300"/>
                <a:gridCol w="3094300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data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x-squared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df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p-value</a:t>
                      </a:r>
                      <a:endParaRPr sz="25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(data$online_only, data$exclusive)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1.9886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1</a:t>
                      </a:r>
                      <a:endParaRPr sz="2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/>
                        <a:t>0.1585</a:t>
                      </a:r>
                      <a:endParaRPr sz="25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188" name="Google Shape;188;p19"/>
          <p:cNvSpPr txBox="1"/>
          <p:nvPr/>
        </p:nvSpPr>
        <p:spPr>
          <a:xfrm>
            <a:off x="995675" y="6853525"/>
            <a:ext cx="10395000" cy="11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rgbClr val="A44F28"/>
                </a:solidFill>
              </a:rPr>
              <a:t>p-value is greater than 0.05(0.1585&gt; 0.05), Hence we accept H0.</a:t>
            </a:r>
            <a:endParaRPr b="1" sz="2200">
              <a:solidFill>
                <a:srgbClr val="A44F2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rgbClr val="A44F28"/>
                </a:solidFill>
              </a:rPr>
              <a:t>this conveys that, there is no association between online sales &amp; exclusive sales</a:t>
            </a:r>
            <a:endParaRPr b="1" sz="3800">
              <a:solidFill>
                <a:srgbClr val="A44F2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924600" y="8142850"/>
            <a:ext cx="164388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It is verified that there is no association between online sales &amp; exclusive sales of products by brand on the Sephora website.</a:t>
            </a:r>
            <a:endParaRPr b="1" sz="24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Online sales and exclusive sales only on the Sephora website are independent of each other and have no association between them.</a:t>
            </a:r>
            <a:endParaRPr b="1" sz="26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90" name="Google Shape;19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851775" y="2672850"/>
            <a:ext cx="4393332" cy="1906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1" name="Google Shape;19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851775" y="4883950"/>
            <a:ext cx="4393325" cy="192750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0"/>
          <p:cNvPicPr preferRelativeResize="0"/>
          <p:nvPr/>
        </p:nvPicPr>
        <p:blipFill rotWithShape="1">
          <a:blip r:embed="rId3">
            <a:alphaModFix/>
          </a:blip>
          <a:srcRect b="0" l="2111" r="211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29816" y="-2460332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264042">
            <a:off x="15388356" y="8148718"/>
            <a:ext cx="3878879" cy="2748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336" y="6157654"/>
            <a:ext cx="4391900" cy="5019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987341" y="-422429"/>
            <a:ext cx="3878877" cy="27489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 txBox="1"/>
          <p:nvPr/>
        </p:nvSpPr>
        <p:spPr>
          <a:xfrm>
            <a:off x="1334525" y="949925"/>
            <a:ext cx="16544700" cy="14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(</a:t>
            </a:r>
            <a:r>
              <a:rPr b="1" lang="en-US" sz="3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4) </a:t>
            </a:r>
            <a:r>
              <a:rPr b="1" lang="en-US" sz="3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To inspect whether Brands on Sephora release many Limited edition product for sale.</a:t>
            </a:r>
            <a:endParaRPr b="1" sz="3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2" name="Google Shape;202;p20"/>
          <p:cNvSpPr txBox="1"/>
          <p:nvPr/>
        </p:nvSpPr>
        <p:spPr>
          <a:xfrm>
            <a:off x="1489950" y="2685150"/>
            <a:ext cx="153081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00">
                <a:solidFill>
                  <a:srgbClr val="999999"/>
                </a:solidFill>
              </a:rPr>
              <a:t>ANOVA </a:t>
            </a:r>
            <a:r>
              <a:rPr i="1" lang="en-US" sz="2500">
                <a:solidFill>
                  <a:srgbClr val="999999"/>
                </a:solidFill>
              </a:rPr>
              <a:t>test</a:t>
            </a:r>
            <a:endParaRPr sz="2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#H0: Brand releases limited edition products on Sephora.</a:t>
            </a:r>
            <a:endParaRPr sz="2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#H1: </a:t>
            </a:r>
            <a:r>
              <a:rPr lang="en-US" sz="2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Brand releases less limited edition products </a:t>
            </a:r>
            <a:r>
              <a:rPr lang="en-US" sz="26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on Sephora.</a:t>
            </a:r>
            <a:endParaRPr sz="2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df= 53  sum sq= 6.78  mean sq= 1.12786 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 f-value= 1.65    p-value=0.00255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03" name="Google Shape;203;p20"/>
          <p:cNvSpPr txBox="1"/>
          <p:nvPr/>
        </p:nvSpPr>
        <p:spPr>
          <a:xfrm>
            <a:off x="1334525" y="6758675"/>
            <a:ext cx="15803400" cy="1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A44F28"/>
                </a:solidFill>
                <a:latin typeface="Nunito"/>
                <a:ea typeface="Nunito"/>
                <a:cs typeface="Nunito"/>
                <a:sym typeface="Nunito"/>
              </a:rPr>
              <a:t>p-value = 0.00255</a:t>
            </a:r>
            <a:endParaRPr b="1" sz="2300">
              <a:solidFill>
                <a:srgbClr val="A44F28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A44F28"/>
                </a:solidFill>
                <a:latin typeface="Nunito"/>
                <a:ea typeface="Nunito"/>
                <a:cs typeface="Nunito"/>
                <a:sym typeface="Nunito"/>
              </a:rPr>
              <a:t>p-value is smaller than 0.05,  Hence we reject H0.</a:t>
            </a:r>
            <a:endParaRPr b="1" sz="2300">
              <a:solidFill>
                <a:srgbClr val="A44F28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A44F28"/>
                </a:solidFill>
                <a:latin typeface="Nunito"/>
                <a:ea typeface="Nunito"/>
                <a:cs typeface="Nunito"/>
                <a:sym typeface="Nunito"/>
              </a:rPr>
              <a:t>This indicates that there is no significant difference in brand products having limited editions on Sephora.</a:t>
            </a:r>
            <a:r>
              <a:rPr b="1" lang="en-US" sz="1300">
                <a:solidFill>
                  <a:srgbClr val="980000"/>
                </a:solidFill>
              </a:rPr>
              <a:t> </a:t>
            </a:r>
            <a:endParaRPr sz="1600"/>
          </a:p>
        </p:txBody>
      </p:sp>
      <p:sp>
        <p:nvSpPr>
          <p:cNvPr id="204" name="Google Shape;204;p20"/>
          <p:cNvSpPr txBox="1"/>
          <p:nvPr/>
        </p:nvSpPr>
        <p:spPr>
          <a:xfrm>
            <a:off x="1334525" y="8134550"/>
            <a:ext cx="154635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L</a:t>
            </a:r>
            <a:r>
              <a:rPr b="1" lang="en-US" sz="29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imited edition </a:t>
            </a:r>
            <a:r>
              <a:rPr b="1" lang="en-US" sz="29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products </a:t>
            </a:r>
            <a:r>
              <a:rPr b="1" lang="en-US" sz="29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are less launched by brands on Sephora.</a:t>
            </a:r>
            <a:endParaRPr b="1" sz="29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The limited edition products are expensive compared to other products of the brand.</a:t>
            </a:r>
            <a:endParaRPr b="1" sz="29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05" name="Google Shape;20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179150" y="3201450"/>
            <a:ext cx="5411426" cy="3717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1"/>
          <p:cNvPicPr preferRelativeResize="0"/>
          <p:nvPr/>
        </p:nvPicPr>
        <p:blipFill rotWithShape="1">
          <a:blip r:embed="rId3">
            <a:alphaModFix/>
          </a:blip>
          <a:srcRect b="0" l="2107" r="2116" t="0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473352" y="-3086100"/>
            <a:ext cx="877824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799258">
            <a:off x="15884509" y="2444388"/>
            <a:ext cx="6231686" cy="539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 rot="-2700000">
            <a:off x="15876452" y="8469608"/>
            <a:ext cx="3657599" cy="1669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-1601978" y="-3296567"/>
            <a:ext cx="6810420" cy="77833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3356611">
            <a:off x="-2558699" y="1787670"/>
            <a:ext cx="6231687" cy="53981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1"/>
          <p:cNvSpPr txBox="1"/>
          <p:nvPr/>
        </p:nvSpPr>
        <p:spPr>
          <a:xfrm>
            <a:off x="698850" y="393825"/>
            <a:ext cx="171378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(</a:t>
            </a:r>
            <a:r>
              <a:rPr b="1" lang="en-US" sz="4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5) </a:t>
            </a:r>
            <a:r>
              <a:rPr b="1" lang="en-US" sz="4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To authenticate whether the marketing flag used for marketing affects the brand</a:t>
            </a:r>
            <a:r>
              <a:rPr b="1" lang="en-US" sz="4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name on the Sephora website?</a:t>
            </a:r>
            <a:endParaRPr b="1" sz="4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7" name="Google Shape;217;p21"/>
          <p:cNvSpPr txBox="1"/>
          <p:nvPr/>
        </p:nvSpPr>
        <p:spPr>
          <a:xfrm>
            <a:off x="866575" y="2245775"/>
            <a:ext cx="105561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00">
                <a:solidFill>
                  <a:srgbClr val="999999"/>
                </a:solidFill>
              </a:rPr>
              <a:t>Chi square test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H0: </a:t>
            </a: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There is no association between brand &amp; m</a:t>
            </a: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arketing flags</a:t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H1: There is an association between brand &amp; marketing flags</a:t>
            </a:r>
            <a:endParaRPr sz="2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218" name="Google Shape;218;p21"/>
          <p:cNvGraphicFramePr/>
          <p:nvPr/>
        </p:nvGraphicFramePr>
        <p:xfrm>
          <a:off x="304800" y="4253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{071A7A78-583E-4FBC-A523-8D577FB8912F}</a:tableStyleId>
              </a:tblPr>
              <a:tblGrid>
                <a:gridCol w="2999900"/>
                <a:gridCol w="3019250"/>
                <a:gridCol w="3019250"/>
                <a:gridCol w="3019250"/>
              </a:tblGrid>
              <a:tr h="401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data</a:t>
                      </a:r>
                      <a:endParaRPr sz="2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x-squared</a:t>
                      </a:r>
                      <a:endParaRPr sz="2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df</a:t>
                      </a:r>
                      <a:endParaRPr sz="2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p-value</a:t>
                      </a:r>
                      <a:endParaRPr sz="2600"/>
                    </a:p>
                  </a:txBody>
                  <a:tcPr marT="63500" marB="63500" marR="63500" marL="63500"/>
                </a:tc>
              </a:tr>
              <a:tr h="114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(data$brand, data$MarketingFlags)</a:t>
                      </a:r>
                      <a:endParaRPr sz="2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 513.34</a:t>
                      </a:r>
                      <a:endParaRPr sz="2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53</a:t>
                      </a:r>
                      <a:endParaRPr sz="2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2.2e-16</a:t>
                      </a:r>
                      <a:endParaRPr sz="26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219" name="Google Shape;219;p21"/>
          <p:cNvSpPr txBox="1"/>
          <p:nvPr/>
        </p:nvSpPr>
        <p:spPr>
          <a:xfrm>
            <a:off x="139775" y="6733625"/>
            <a:ext cx="11003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A44F28"/>
                </a:solidFill>
                <a:latin typeface="Nunito"/>
                <a:ea typeface="Nunito"/>
                <a:cs typeface="Nunito"/>
                <a:sym typeface="Nunito"/>
              </a:rPr>
              <a:t>p value is smaller than 0.05,  Hence we reject H0.</a:t>
            </a:r>
            <a:endParaRPr b="1" sz="2400">
              <a:solidFill>
                <a:srgbClr val="A44F28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A44F28"/>
                </a:solidFill>
                <a:latin typeface="Nunito"/>
                <a:ea typeface="Nunito"/>
                <a:cs typeface="Nunito"/>
                <a:sym typeface="Nunito"/>
              </a:rPr>
              <a:t>this implies that there is an association between brand &amp; marketing flags.</a:t>
            </a:r>
            <a:endParaRPr b="1" sz="2400">
              <a:solidFill>
                <a:srgbClr val="A44F2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0" name="Google Shape;220;p21"/>
          <p:cNvSpPr txBox="1"/>
          <p:nvPr/>
        </p:nvSpPr>
        <p:spPr>
          <a:xfrm>
            <a:off x="304800" y="8310475"/>
            <a:ext cx="163020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The marketing flag used for marketing affects the brand</a:t>
            </a:r>
            <a:r>
              <a:rPr b="1" lang="en-US" sz="27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 name on the Sephora website.</a:t>
            </a:r>
            <a:endParaRPr b="1" sz="27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60764D"/>
                </a:solidFill>
                <a:latin typeface="Nunito"/>
                <a:ea typeface="Nunito"/>
                <a:cs typeface="Nunito"/>
                <a:sym typeface="Nunito"/>
              </a:rPr>
              <a:t>The products get more exposure when marketing flags are used on them which makes a difference in sales of the product.</a:t>
            </a:r>
            <a:endParaRPr b="1" sz="3000">
              <a:solidFill>
                <a:srgbClr val="60764D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21" name="Google Shape;221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473350" y="2848550"/>
            <a:ext cx="5814650" cy="48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1"/>
          <p:cNvSpPr txBox="1"/>
          <p:nvPr/>
        </p:nvSpPr>
        <p:spPr>
          <a:xfrm>
            <a:off x="17455000" y="5051000"/>
            <a:ext cx="1411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ONLINE</a:t>
            </a:r>
            <a:endParaRPr sz="16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1"/>
          <p:cNvSpPr txBox="1"/>
          <p:nvPr/>
        </p:nvSpPr>
        <p:spPr>
          <a:xfrm>
            <a:off x="17455000" y="5300275"/>
            <a:ext cx="1411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Exclusive</a:t>
            </a:r>
            <a:endParaRPr sz="16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